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0" r:id="rId4"/>
    <p:sldId id="261" r:id="rId5"/>
    <p:sldId id="263" r:id="rId6"/>
    <p:sldId id="262" r:id="rId7"/>
    <p:sldId id="258" r:id="rId8"/>
    <p:sldId id="259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/>
    <p:restoredTop sz="94674"/>
  </p:normalViewPr>
  <p:slideViewPr>
    <p:cSldViewPr snapToGrid="0">
      <p:cViewPr>
        <p:scale>
          <a:sx n="69" d="100"/>
          <a:sy n="69" d="100"/>
        </p:scale>
        <p:origin x="1584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gif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613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02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904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58106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5727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6200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1079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800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39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569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43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399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196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36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90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150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50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950C3-A86D-8C47-BE3B-1D5D2CB241FE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76659-34B2-DD44-9A33-8D1FAC445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8727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51AF4-4F15-E0FA-817E-CC0C192273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Gurmukhi MN" panose="02020600050405020304" pitchFamily="18" charset="0"/>
                <a:cs typeface="Gurmukhi MN" panose="02020600050405020304" pitchFamily="18" charset="0"/>
              </a:rPr>
              <a:t>Video Files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F122F-82C7-1C17-576A-3509863CC2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Nora Judge</a:t>
            </a:r>
          </a:p>
        </p:txBody>
      </p:sp>
    </p:spTree>
    <p:extLst>
      <p:ext uri="{BB962C8B-B14F-4D97-AF65-F5344CB8AC3E}">
        <p14:creationId xmlns:p14="http://schemas.microsoft.com/office/powerpoint/2010/main" val="475327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74C7F-15D6-D828-7C22-2C59163D1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err="1"/>
              <a:t>Avi</a:t>
            </a:r>
            <a:endParaRPr lang="en-US" sz="8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7762A-C1A1-519C-3198-8FF73221C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Once the most popular format, beaten out by MP4.</a:t>
            </a:r>
          </a:p>
          <a:p>
            <a:r>
              <a:rPr lang="en-US" sz="3600" dirty="0"/>
              <a:t>Compatible with Windows, Mac, and Linux.</a:t>
            </a:r>
          </a:p>
          <a:p>
            <a:r>
              <a:rPr lang="en-US" sz="3600" dirty="0"/>
              <a:t>Supported by many codecs.</a:t>
            </a:r>
          </a:p>
          <a:p>
            <a:r>
              <a:rPr lang="en-US" sz="3600" dirty="0"/>
              <a:t>Lossy compression.</a:t>
            </a:r>
          </a:p>
          <a:p>
            <a:r>
              <a:rPr lang="en-US" sz="3600" dirty="0"/>
              <a:t>Not great for subtitles.</a:t>
            </a:r>
          </a:p>
        </p:txBody>
      </p:sp>
    </p:spTree>
    <p:extLst>
      <p:ext uri="{BB962C8B-B14F-4D97-AF65-F5344CB8AC3E}">
        <p14:creationId xmlns:p14="http://schemas.microsoft.com/office/powerpoint/2010/main" val="2472400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9EDE4-5658-D29F-F9E1-7DB0AA967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avchd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5C0CD-163F-56FD-24BA-F282AAD59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Created by Sony and Panasonic for HD camcorders.</a:t>
            </a:r>
          </a:p>
          <a:p>
            <a:r>
              <a:rPr lang="en-US" sz="3200" dirty="0"/>
              <a:t>Allows user to playback HD quality video in real time</a:t>
            </a:r>
          </a:p>
          <a:p>
            <a:r>
              <a:rPr lang="en-US" sz="3200" dirty="0"/>
              <a:t>Can give excellent sound quality.</a:t>
            </a:r>
          </a:p>
          <a:p>
            <a:r>
              <a:rPr lang="en-US" sz="3200" dirty="0"/>
              <a:t>Works well with Blu-ray.</a:t>
            </a:r>
          </a:p>
          <a:p>
            <a:r>
              <a:rPr lang="en-US" sz="3200" dirty="0"/>
              <a:t>Large file size.</a:t>
            </a:r>
          </a:p>
          <a:p>
            <a:r>
              <a:rPr lang="en-US" sz="3200" dirty="0"/>
              <a:t>Low compatibility.</a:t>
            </a:r>
          </a:p>
        </p:txBody>
      </p:sp>
    </p:spTree>
    <p:extLst>
      <p:ext uri="{BB962C8B-B14F-4D97-AF65-F5344CB8AC3E}">
        <p14:creationId xmlns:p14="http://schemas.microsoft.com/office/powerpoint/2010/main" val="1712788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E89BF-8FA6-C59A-0B95-2C4D76160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Converting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2ACEE-C907-47CD-A5FC-09EC450E5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54155"/>
            <a:ext cx="6909318" cy="4795935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There are two ways video is converted: through hardware and software.</a:t>
            </a:r>
          </a:p>
          <a:p>
            <a:r>
              <a:rPr lang="en-US" sz="2400" dirty="0"/>
              <a:t>Hardware is used during filmmaking. Video converters are adapters that allow cameras to broadcast video directly to monitors in real time.</a:t>
            </a:r>
          </a:p>
          <a:p>
            <a:r>
              <a:rPr lang="en-US" sz="2400" dirty="0"/>
              <a:t>Software converters do the same thing digitally, they can make a copy of the file in a new format or change the original. </a:t>
            </a:r>
          </a:p>
          <a:p>
            <a:r>
              <a:rPr lang="en-US" sz="2400" dirty="0"/>
              <a:t>Software can vary in speed, quality loss, transfer of metadata, user friendliness, etc.</a:t>
            </a:r>
          </a:p>
          <a:p>
            <a:r>
              <a:rPr lang="en-US" sz="2400" dirty="0"/>
              <a:t>BE CAREFUL DOWNLOADING FILES FROM FREE CONVERTERS.</a:t>
            </a:r>
          </a:p>
          <a:p>
            <a:endParaRPr lang="en-US" dirty="0"/>
          </a:p>
        </p:txBody>
      </p:sp>
      <p:pic>
        <p:nvPicPr>
          <p:cNvPr id="3074" name="Picture 2" descr="BMD-CONVBDC/SDI/HDMI03G/PS-00">
            <a:extLst>
              <a:ext uri="{FF2B5EF4-FFF2-40B4-BE49-F238E27FC236}">
                <a16:creationId xmlns:a16="http://schemas.microsoft.com/office/drawing/2014/main" id="{8BA4D5C8-25FB-3D0C-240F-3BA686FF9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8396" y="1950098"/>
            <a:ext cx="2957804" cy="2957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800983-DE08-7157-539E-7A8541C3DE33}"/>
              </a:ext>
            </a:extLst>
          </p:cNvPr>
          <p:cNvSpPr txBox="1"/>
          <p:nvPr/>
        </p:nvSpPr>
        <p:spPr>
          <a:xfrm>
            <a:off x="8179836" y="4907902"/>
            <a:ext cx="369492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effectLst/>
              </a:rPr>
              <a:t>Blackmagic Design CONVBDC/SDI/HDMI03G/PS Micro Converter </a:t>
            </a:r>
            <a:r>
              <a:rPr lang="en-US" sz="1000" i="1" dirty="0" err="1">
                <a:effectLst/>
              </a:rPr>
              <a:t>BiDirect</a:t>
            </a:r>
            <a:r>
              <a:rPr lang="en-US" sz="1000" i="1" dirty="0">
                <a:effectLst/>
              </a:rPr>
              <a:t> SDI/HDMI3G PSU</a:t>
            </a:r>
            <a:r>
              <a:rPr lang="en-US" sz="1000" dirty="0">
                <a:effectLst/>
              </a:rPr>
              <a:t>. </a:t>
            </a:r>
            <a:r>
              <a:rPr lang="en-US" sz="1000" i="1" dirty="0" err="1">
                <a:effectLst/>
              </a:rPr>
              <a:t>Sabrepc.Com</a:t>
            </a:r>
            <a:r>
              <a:rPr lang="en-US" sz="1000" dirty="0">
                <a:effectLst/>
              </a:rPr>
              <a:t>, https://</a:t>
            </a:r>
            <a:r>
              <a:rPr lang="en-US" sz="1000" dirty="0" err="1">
                <a:effectLst/>
              </a:rPr>
              <a:t>www.sabrepc.com</a:t>
            </a:r>
            <a:r>
              <a:rPr lang="en-US" sz="1000" dirty="0">
                <a:effectLst/>
              </a:rPr>
              <a:t>/CONVBDC-SDI-HDMI03G-PS-Blackmagic-Design-S136770388. Accessed 7 Nov. 2023.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98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5A638-81B6-49F6-54EB-8B9EE8315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What is a video file?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288D0-39E8-5752-22EB-2278883D1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A video file is a type of file that can save digital video on a computer. </a:t>
            </a:r>
          </a:p>
          <a:p>
            <a:r>
              <a:rPr lang="en-US" sz="3600" dirty="0"/>
              <a:t>The type of video file can determine the overall quality and file size,</a:t>
            </a:r>
          </a:p>
          <a:p>
            <a:r>
              <a:rPr lang="en-US" sz="3600" dirty="0"/>
              <a:t> Different file types are used for different reasons.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658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A26CF-4CF3-EEC4-50C1-1DA6FF7E6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38A32-E22E-7C7B-CD26-6305B62B3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1660849"/>
            <a:ext cx="7375849" cy="4795935"/>
          </a:xfrm>
        </p:spPr>
        <p:txBody>
          <a:bodyPr>
            <a:normAutofit/>
          </a:bodyPr>
          <a:lstStyle/>
          <a:p>
            <a:r>
              <a:rPr lang="en-US" sz="2400" dirty="0"/>
              <a:t>Resolution means the width and height of a video measured by pixels.</a:t>
            </a:r>
          </a:p>
          <a:p>
            <a:r>
              <a:rPr lang="en-US" sz="2400" dirty="0"/>
              <a:t>Example: 1080p video is 1920x1080 pixels.</a:t>
            </a:r>
          </a:p>
          <a:p>
            <a:r>
              <a:rPr lang="en-US" sz="2400" dirty="0"/>
              <a:t>Higher resolution means a need for more power and connection, and if this not meant the quality can be lost.</a:t>
            </a:r>
          </a:p>
          <a:p>
            <a:r>
              <a:rPr lang="en-US" sz="2400" dirty="0"/>
              <a:t>720p and below is Standard Definition or “SD”</a:t>
            </a:r>
          </a:p>
          <a:p>
            <a:r>
              <a:rPr lang="en-US" sz="2400" dirty="0"/>
              <a:t>1080p is High Definition or “HD”</a:t>
            </a:r>
          </a:p>
          <a:p>
            <a:r>
              <a:rPr lang="en-US" sz="2400" dirty="0"/>
              <a:t>4k and up is “Ultra High Definition” or “Ultra HD”</a:t>
            </a:r>
          </a:p>
          <a:p>
            <a:r>
              <a:rPr lang="en-US" sz="2400" dirty="0"/>
              <a:t>The type of codec and container can affect resolution.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FED11-A1BC-6DCD-48E5-3DDFE3FC76AB}"/>
              </a:ext>
            </a:extLst>
          </p:cNvPr>
          <p:cNvSpPr txBox="1"/>
          <p:nvPr/>
        </p:nvSpPr>
        <p:spPr>
          <a:xfrm>
            <a:off x="8061648" y="3737238"/>
            <a:ext cx="38154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effectLst/>
              </a:rPr>
              <a:t>Resolution Comparison</a:t>
            </a:r>
            <a:r>
              <a:rPr lang="en-US" sz="1200" dirty="0">
                <a:effectLst/>
              </a:rPr>
              <a:t>. 2022. </a:t>
            </a:r>
            <a:r>
              <a:rPr lang="en-US" sz="1200" i="1" dirty="0">
                <a:effectLst/>
              </a:rPr>
              <a:t>Plum Grove Incorporated</a:t>
            </a:r>
            <a:r>
              <a:rPr lang="en-US" sz="1200" dirty="0">
                <a:effectLst/>
              </a:rPr>
              <a:t>, https://</a:t>
            </a:r>
            <a:r>
              <a:rPr lang="en-US" sz="1200" dirty="0" err="1">
                <a:effectLst/>
              </a:rPr>
              <a:t>plumgroveinc.com</a:t>
            </a:r>
            <a:r>
              <a:rPr lang="en-US" sz="1200" dirty="0">
                <a:effectLst/>
              </a:rPr>
              <a:t>/what-is-high-resolution/. Accessed 7 Nov. 2023. </a:t>
            </a:r>
          </a:p>
          <a:p>
            <a:endParaRPr lang="en-US" dirty="0"/>
          </a:p>
        </p:txBody>
      </p:sp>
      <p:pic>
        <p:nvPicPr>
          <p:cNvPr id="1026" name="Picture 2" descr="High Resolution">
            <a:extLst>
              <a:ext uri="{FF2B5EF4-FFF2-40B4-BE49-F238E27FC236}">
                <a16:creationId xmlns:a16="http://schemas.microsoft.com/office/drawing/2014/main" id="{F5251AD9-66C1-90E6-DE1B-FB50B78D0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562" y="1828800"/>
            <a:ext cx="4134502" cy="190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9078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90AC9-5C1B-9EEE-8092-B804BFA97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Bit-rate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0C6BA-386E-72AC-E4CF-C17B2B93F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72046"/>
            <a:ext cx="7525139" cy="4024125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Often confused with resolution, Bitrate determines the speed of information over the internet and how much bandwidth it takes.</a:t>
            </a:r>
          </a:p>
          <a:p>
            <a:r>
              <a:rPr lang="en-US" sz="2800" dirty="0"/>
              <a:t>The standard unit of measurement is megabytes per second.</a:t>
            </a:r>
          </a:p>
          <a:p>
            <a:r>
              <a:rPr lang="en-US" sz="2800" dirty="0"/>
              <a:t>Higher bitrate results in higher video quality, as it can handle more information being processed.</a:t>
            </a:r>
          </a:p>
          <a:p>
            <a:r>
              <a:rPr lang="en-US" sz="2800" dirty="0"/>
              <a:t>When something has a high bitrate with poor internet access, the video will buffer.</a:t>
            </a:r>
          </a:p>
        </p:txBody>
      </p:sp>
      <p:pic>
        <p:nvPicPr>
          <p:cNvPr id="2050" name="Picture 2" descr="What is video bitrate, and why does it matter? - Quora">
            <a:extLst>
              <a:ext uri="{FF2B5EF4-FFF2-40B4-BE49-F238E27FC236}">
                <a16:creationId xmlns:a16="http://schemas.microsoft.com/office/drawing/2014/main" id="{39F2D5B5-16CC-9CB2-CA7B-D776E20FA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5139" y="2057401"/>
            <a:ext cx="4317433" cy="2432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31640D-5132-1DCC-59CE-899ED0A626E8}"/>
              </a:ext>
            </a:extLst>
          </p:cNvPr>
          <p:cNvSpPr txBox="1"/>
          <p:nvPr/>
        </p:nvSpPr>
        <p:spPr>
          <a:xfrm>
            <a:off x="7793628" y="4804677"/>
            <a:ext cx="3780453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effectLst/>
              </a:rPr>
              <a:t>Altaf, </a:t>
            </a:r>
            <a:r>
              <a:rPr lang="en-US" sz="1050" dirty="0" err="1">
                <a:effectLst/>
              </a:rPr>
              <a:t>Sehar</a:t>
            </a:r>
            <a:r>
              <a:rPr lang="en-US" sz="1050" dirty="0">
                <a:effectLst/>
              </a:rPr>
              <a:t>. </a:t>
            </a:r>
            <a:r>
              <a:rPr lang="en-US" sz="1050" i="1" dirty="0">
                <a:effectLst/>
              </a:rPr>
              <a:t>Bitrate </a:t>
            </a:r>
            <a:r>
              <a:rPr lang="en-US" sz="1050" i="1" dirty="0" err="1">
                <a:effectLst/>
              </a:rPr>
              <a:t>Comparsion</a:t>
            </a:r>
            <a:r>
              <a:rPr lang="en-US" sz="1050" dirty="0">
                <a:effectLst/>
              </a:rPr>
              <a:t>. 29 July 2022. </a:t>
            </a:r>
            <a:r>
              <a:rPr lang="en-US" sz="1050" i="1" dirty="0">
                <a:effectLst/>
              </a:rPr>
              <a:t>One Stream</a:t>
            </a:r>
            <a:r>
              <a:rPr lang="en-US" sz="1050" dirty="0">
                <a:effectLst/>
              </a:rPr>
              <a:t>, https://</a:t>
            </a:r>
            <a:r>
              <a:rPr lang="en-US" sz="1050" dirty="0" err="1">
                <a:effectLst/>
              </a:rPr>
              <a:t>onestream.live</a:t>
            </a:r>
            <a:r>
              <a:rPr lang="en-US" sz="1050" dirty="0">
                <a:effectLst/>
              </a:rPr>
              <a:t>/blog/video-bitrate-a-complete-guide/. Accessed 7 Nov. 2023.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083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05F4-CE06-B576-9AF1-CFD4C8C83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7D3DB-1468-4708-470F-BF890EDDD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Codec is an acronym for compress and decompress</a:t>
            </a:r>
          </a:p>
          <a:p>
            <a:r>
              <a:rPr lang="en-US" sz="2400" dirty="0"/>
              <a:t>It allows for video files to be compressed, as to not take up space, and than decompressed when played so they can be played at full quality.</a:t>
            </a:r>
          </a:p>
          <a:p>
            <a:r>
              <a:rPr lang="en-US" sz="2400" dirty="0"/>
              <a:t>Imagine you are moving homes and need to move a big piece of furniture. It is easier to take it apart and put it in a box than it would be to move it at full scale.</a:t>
            </a:r>
          </a:p>
          <a:p>
            <a:r>
              <a:rPr lang="en-US" sz="2400" dirty="0"/>
              <a:t>Compression can be lossy, quality is lost, or lossless, quality is maintained.</a:t>
            </a:r>
          </a:p>
          <a:p>
            <a:r>
              <a:rPr lang="en-US" sz="2400" dirty="0"/>
              <a:t>The most common codec is H.264</a:t>
            </a:r>
          </a:p>
        </p:txBody>
      </p:sp>
    </p:spTree>
    <p:extLst>
      <p:ext uri="{BB962C8B-B14F-4D97-AF65-F5344CB8AC3E}">
        <p14:creationId xmlns:p14="http://schemas.microsoft.com/office/powerpoint/2010/main" val="2196641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CDC8E-C3BD-39D7-C3DF-BBD280251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C8BB-7652-C621-8038-0C868F1C4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If a codec is the act of taking apart the big piece of furniture, a container is the box you store it in. </a:t>
            </a:r>
          </a:p>
          <a:p>
            <a:r>
              <a:rPr lang="en-US" sz="3200" dirty="0"/>
              <a:t>A video can include video, audio, subtitles, and all sorts of metadata, a container is what keeps it all together.</a:t>
            </a:r>
          </a:p>
          <a:p>
            <a:r>
              <a:rPr lang="en-US" sz="3200" dirty="0"/>
              <a:t>The container type is displayed at the end of the video, example: .mp4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5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21EE4-835A-C1B5-8B04-44AFDFC1F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MP4 (Mpeg-4)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17838-844C-A36C-B26E-675F399FF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Most common type of format.</a:t>
            </a:r>
          </a:p>
          <a:p>
            <a:r>
              <a:rPr lang="en-US" sz="3200" dirty="0"/>
              <a:t>Supports metadata, such as overlay text.</a:t>
            </a:r>
          </a:p>
          <a:p>
            <a:r>
              <a:rPr lang="en-US" sz="3200" dirty="0"/>
              <a:t>Ensures lossless compression.</a:t>
            </a:r>
          </a:p>
          <a:p>
            <a:r>
              <a:rPr lang="en-US" sz="3200" dirty="0"/>
              <a:t>Versatile with multiple extensions, mp4a and mp4v.</a:t>
            </a:r>
          </a:p>
          <a:p>
            <a:r>
              <a:rPr lang="en-US" sz="3200" dirty="0"/>
              <a:t>Does not work with many codecs.</a:t>
            </a:r>
          </a:p>
          <a:p>
            <a:r>
              <a:rPr lang="en-US" sz="3200" dirty="0"/>
              <a:t>Can’t protect creators from copyright infringement.</a:t>
            </a:r>
          </a:p>
        </p:txBody>
      </p:sp>
    </p:spTree>
    <p:extLst>
      <p:ext uri="{BB962C8B-B14F-4D97-AF65-F5344CB8AC3E}">
        <p14:creationId xmlns:p14="http://schemas.microsoft.com/office/powerpoint/2010/main" val="3382040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06B16-78AC-2219-27F3-7EE7F3126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MOV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EADE5-B4CB-75B3-DAF3-1C2449231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/>
              <a:t>Great for video editing, developed by Apple for that Purpose.</a:t>
            </a:r>
          </a:p>
          <a:p>
            <a:r>
              <a:rPr lang="en-US" sz="3600" dirty="0"/>
              <a:t>Highly compatible, works with most formats.</a:t>
            </a:r>
          </a:p>
          <a:p>
            <a:r>
              <a:rPr lang="en-US" sz="3600" dirty="0"/>
              <a:t>Allows HD video editing.</a:t>
            </a:r>
          </a:p>
          <a:p>
            <a:r>
              <a:rPr lang="en-US" sz="3600" dirty="0"/>
              <a:t>Lossy compression.</a:t>
            </a:r>
          </a:p>
          <a:p>
            <a:r>
              <a:rPr lang="en-US" sz="3600" dirty="0"/>
              <a:t>Large file size.</a:t>
            </a:r>
          </a:p>
          <a:p>
            <a:r>
              <a:rPr lang="en-US" sz="3600" dirty="0"/>
              <a:t>Weak compatibility.</a:t>
            </a:r>
          </a:p>
        </p:txBody>
      </p:sp>
    </p:spTree>
    <p:extLst>
      <p:ext uri="{BB962C8B-B14F-4D97-AF65-F5344CB8AC3E}">
        <p14:creationId xmlns:p14="http://schemas.microsoft.com/office/powerpoint/2010/main" val="3249826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8399D-0487-9ACF-9C25-9548CAB6A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8800" dirty="0" err="1"/>
              <a:t>MKv</a:t>
            </a:r>
            <a:endParaRPr lang="en-US" sz="8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898B9-92DE-67FD-73D2-2B6D23864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Excellent for video editing.</a:t>
            </a:r>
          </a:p>
          <a:p>
            <a:r>
              <a:rPr lang="en-US" sz="4000" dirty="0"/>
              <a:t>Compatible with any Codec.</a:t>
            </a:r>
          </a:p>
          <a:p>
            <a:r>
              <a:rPr lang="en-US" sz="4000" dirty="0"/>
              <a:t>Low Compatibility.</a:t>
            </a:r>
          </a:p>
          <a:p>
            <a:r>
              <a:rPr lang="en-US" sz="4000" dirty="0"/>
              <a:t>Slow.</a:t>
            </a:r>
          </a:p>
          <a:p>
            <a:r>
              <a:rPr lang="en-US" sz="4000" dirty="0"/>
              <a:t>Large file size.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80487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{18565E9D-998D-6742-BEEF-A9CB3A0BC335}tf10001079</Template>
  <TotalTime>1454</TotalTime>
  <Words>723</Words>
  <Application>Microsoft Macintosh PowerPoint</Application>
  <PresentationFormat>Widescreen</PresentationFormat>
  <Paragraphs>72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Gurmukhi MN</vt:lpstr>
      <vt:lpstr>Vapor Trail</vt:lpstr>
      <vt:lpstr>Video Files</vt:lpstr>
      <vt:lpstr>What is a video file?</vt:lpstr>
      <vt:lpstr>Resolution</vt:lpstr>
      <vt:lpstr>Bit-rate</vt:lpstr>
      <vt:lpstr>CODecs</vt:lpstr>
      <vt:lpstr>Containers</vt:lpstr>
      <vt:lpstr>MP4 (Mpeg-4)</vt:lpstr>
      <vt:lpstr>MOV</vt:lpstr>
      <vt:lpstr>MKv</vt:lpstr>
      <vt:lpstr>Avi</vt:lpstr>
      <vt:lpstr>avchd</vt:lpstr>
      <vt:lpstr>Converting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Files</dc:title>
  <dc:creator>Nora Judge</dc:creator>
  <cp:lastModifiedBy>Nora Judge</cp:lastModifiedBy>
  <cp:revision>2</cp:revision>
  <dcterms:created xsi:type="dcterms:W3CDTF">2023-11-07T19:19:10Z</dcterms:created>
  <dcterms:modified xsi:type="dcterms:W3CDTF">2023-11-08T19:33:52Z</dcterms:modified>
</cp:coreProperties>
</file>

<file path=docProps/thumbnail.jpeg>
</file>